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60" r:id="rId4"/>
  </p:sldMasterIdLst>
  <p:notesMasterIdLst>
    <p:notesMasterId r:id="rId21"/>
  </p:notesMasterIdLst>
  <p:handoutMasterIdLst>
    <p:handoutMasterId r:id="rId22"/>
  </p:handoutMasterIdLst>
  <p:sldIdLst>
    <p:sldId id="25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</p:sldIdLst>
  <p:sldSz cx="12192000" cy="6858000"/>
  <p:notesSz cx="6858000" cy="9144000"/>
  <p:defaultTextStyle>
    <a:defPPr rtl="0"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7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57FDB26-16AF-4C82-AF7A-92449513F3F4}" type="datetime1">
              <a:rPr lang="fr-FR" smtClean="0"/>
              <a:t>05/04/2020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B53ADFC-ABB8-401A-BB24-33FDAFEDCE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2493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60E9541-3375-4528-AC9C-1D7FD00C3017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 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B725628-3A68-42F4-BA86-981817953149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492586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B725628-3A68-42F4-BA86-98181795314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57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B725628-3A68-42F4-BA86-98181795314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9845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E27949C9-1C26-45BB-BA53-FCDDA512553D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33947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21F1C99-0FCE-4E24-B45E-A6B8B87EE97A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r-FR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994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32C3B24-D805-4A76-8E65-C9738296B930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pPr rtl="0"/>
            <a:endParaRPr lang="fr-FR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6115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B70CDC4-B118-436F-8999-4E53124174C8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r-FR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pPr rtl="0"/>
            <a:fld id="{4FAB73BC-B049-4115-A692-8D63A059BFB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72979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87726DE0-7F70-4976-999D-381380B45882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 rtl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6374473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A86671B-8518-416E-9A93-110C3FC765B0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r-FR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8682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95CA171-7817-4EB8-BD06-8DC08B6DD669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r-FR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58659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7726DE0-7F70-4976-999D-381380B45882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r-FR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fr-FR" noProof="0" smtClean="0"/>
              <a:pPr rtl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8035096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278E809-7279-41D4-8D12-46601669AEF8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r-FR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81927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7EE15B8F-B91C-47AC-B98D-C114892A6229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286399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2769C86-3347-4673-9EED-DCA59A1E5DED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r-FR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67E5644-1E61-4311-A31E-84CB9C7AA8A9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73655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87726DE0-7F70-4976-999D-381380B45882}" type="datetime1">
              <a:rPr lang="fr-FR" noProof="0" smtClean="0"/>
              <a:t>05/04/2020</a:t>
            </a:fld>
            <a:endParaRPr lang="fr-FR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 rtl="0"/>
              <a:t>‹N°›</a:t>
            </a:fld>
            <a:endParaRPr lang="fr-FR" noProof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66016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NmSEJq4Mfk0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NqFKzqp2qXw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2FDF0794-1B86-42B2-B8C7-F60123E638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230BD1B1-AA22-48F1-B3ED-579CD284605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444" b="-1"/>
          <a:stretch/>
        </p:blipFill>
        <p:spPr>
          <a:xfrm>
            <a:off x="20" y="975"/>
            <a:ext cx="12191980" cy="6858000"/>
          </a:xfrm>
          <a:prstGeom prst="rect">
            <a:avLst/>
          </a:prstGeom>
        </p:spPr>
      </p:pic>
      <p:sp>
        <p:nvSpPr>
          <p:cNvPr id="21" name="Rectangle 20">
            <a:extLst>
              <a:ext uri="{FF2B5EF4-FFF2-40B4-BE49-F238E27FC236}">
                <a16:creationId xmlns="" xmlns:a16="http://schemas.microsoft.com/office/drawing/2014/main" id="{EAA48FC5-3C83-4F1B-BC33-DF0B588F83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96786" y="3064931"/>
            <a:ext cx="8295215" cy="2488568"/>
          </a:xfrm>
          <a:prstGeom prst="rect">
            <a:avLst/>
          </a:prstGeom>
          <a:solidFill>
            <a:srgbClr val="000001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DE3D84FB-5D02-47D2-98FD-4F01A02E2A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9349" y="3429000"/>
            <a:ext cx="7501651" cy="1090938"/>
          </a:xfrm>
        </p:spPr>
        <p:txBody>
          <a:bodyPr rtlCol="0" anchor="b">
            <a:normAutofit/>
          </a:bodyPr>
          <a:lstStyle/>
          <a:p>
            <a:pPr algn="l"/>
            <a:r>
              <a:rPr lang="fr-FR" dirty="0" smtClean="0">
                <a:solidFill>
                  <a:srgbClr val="FFFFFF"/>
                </a:solidFill>
              </a:rPr>
              <a:t>Internet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E9F6641D-ADF3-40BD-9BA3-E740E77C8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9349" y="4779313"/>
            <a:ext cx="7501650" cy="514816"/>
          </a:xfrm>
        </p:spPr>
        <p:txBody>
          <a:bodyPr rtlCol="0" anchor="t">
            <a:normAutofit/>
          </a:bodyPr>
          <a:lstStyle/>
          <a:p>
            <a:pPr rtl="0"/>
            <a:r>
              <a:rPr lang="fr-FR" dirty="0" smtClean="0">
                <a:solidFill>
                  <a:srgbClr val="FFFFFF"/>
                </a:solidFill>
              </a:rPr>
              <a:t>Cours de SNT</a:t>
            </a:r>
            <a:endParaRPr lang="fr-FR" dirty="0">
              <a:solidFill>
                <a:srgbClr val="FFFFFF"/>
              </a:solidFill>
            </a:endParaRPr>
          </a:p>
        </p:txBody>
      </p:sp>
      <p:cxnSp>
        <p:nvCxnSpPr>
          <p:cNvPr id="23" name="Connecteur droit 22">
            <a:extLst>
              <a:ext uri="{FF2B5EF4-FFF2-40B4-BE49-F238E27FC236}">
                <a16:creationId xmlns="" xmlns:a16="http://schemas.microsoft.com/office/drawing/2014/main" id="{62F01714-1A39-4194-BD47-8A9960C599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309349" y="4666480"/>
            <a:ext cx="6832499" cy="0"/>
          </a:xfrm>
          <a:prstGeom prst="line">
            <a:avLst/>
          </a:prstGeom>
          <a:ln w="22225">
            <a:solidFill>
              <a:srgbClr val="4AC4E3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25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Internet c'est quoi ?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581192" y="2278728"/>
            <a:ext cx="10664288" cy="358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Lien vers la vidéo : </a:t>
            </a:r>
            <a:r>
              <a:rPr lang="fr-FR" dirty="0">
                <a:hlinkClick r:id="rId2"/>
              </a:rPr>
              <a:t>https://www.youtube.com/watch?v=NmSEJq4Mfk0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473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Fonctionnement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581192" y="2105735"/>
            <a:ext cx="10664288" cy="563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Internet, ce réseau connecté de milliards d'ordinateurs, comment fonctionne-t-il ?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2" y="2768009"/>
            <a:ext cx="2074017" cy="1674469"/>
          </a:xfrm>
          <a:prstGeom prst="rect">
            <a:avLst/>
          </a:prstGeom>
        </p:spPr>
      </p:pic>
      <p:sp>
        <p:nvSpPr>
          <p:cNvPr id="6" name="Espace réservé du contenu 2"/>
          <p:cNvSpPr txBox="1">
            <a:spLocks/>
          </p:cNvSpPr>
          <p:nvPr/>
        </p:nvSpPr>
        <p:spPr>
          <a:xfrm>
            <a:off x="2875218" y="2768009"/>
            <a:ext cx="6441564" cy="20443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Prise de note :</a:t>
            </a:r>
          </a:p>
          <a:p>
            <a:pPr marL="0" indent="0">
              <a:buNone/>
            </a:pPr>
            <a:r>
              <a:rPr lang="fr-FR" dirty="0" smtClean="0">
                <a:solidFill>
                  <a:schemeClr val="tx1"/>
                </a:solidFill>
              </a:rPr>
              <a:t>A l’origine, internet était centralisé. A cette époque, très peu d’ordinateurs étaient connectés au réseau. </a:t>
            </a:r>
          </a:p>
          <a:p>
            <a:pPr marL="0" indent="0">
              <a:buNone/>
            </a:pPr>
            <a:r>
              <a:rPr lang="fr-FR" dirty="0">
                <a:solidFill>
                  <a:schemeClr val="tx1"/>
                </a:solidFill>
              </a:rPr>
              <a:t>Un ordinateur se connectait à un serveur pour y déposer et y récupérer des fichiers (images, textes, vidéos, </a:t>
            </a:r>
            <a:r>
              <a:rPr lang="fr-FR" dirty="0" err="1">
                <a:solidFill>
                  <a:schemeClr val="tx1"/>
                </a:solidFill>
              </a:rPr>
              <a:t>etc</a:t>
            </a:r>
            <a:r>
              <a:rPr lang="fr-FR" dirty="0">
                <a:solidFill>
                  <a:schemeClr val="tx1"/>
                </a:solidFill>
              </a:rPr>
              <a:t>)</a:t>
            </a:r>
          </a:p>
          <a:p>
            <a:pPr marL="0" indent="0">
              <a:buNone/>
            </a:pP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581192" y="5238113"/>
            <a:ext cx="10169186" cy="1234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Prise de note :</a:t>
            </a:r>
          </a:p>
          <a:p>
            <a:pPr marL="0" indent="0">
              <a:buNone/>
            </a:pPr>
            <a:r>
              <a:rPr lang="fr-FR" dirty="0" smtClean="0">
                <a:solidFill>
                  <a:schemeClr val="tx1"/>
                </a:solidFill>
              </a:rPr>
              <a:t>Le problème majeur de ce système est le suivant : une seule attaque réussie sur le serveur le fera tomber ou compromettra les données présentes dessus.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81192" y="4699464"/>
            <a:ext cx="3591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Quel problème cela pose-t-il 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622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Fonctionnement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581192" y="2105735"/>
            <a:ext cx="10664288" cy="563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Après la centralisation …</a:t>
            </a:r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3731953" y="3058840"/>
            <a:ext cx="6441564" cy="1356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Prise de note :</a:t>
            </a:r>
          </a:p>
          <a:p>
            <a:pPr marL="0" indent="0">
              <a:buNone/>
            </a:pPr>
            <a:r>
              <a:rPr lang="fr-FR" dirty="0" smtClean="0">
                <a:solidFill>
                  <a:schemeClr val="tx1"/>
                </a:solidFill>
              </a:rPr>
              <a:t>La décentralisation : les données sont répliquées sur une multitude de serveurs, les rendant toujours disponible.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581192" y="5370183"/>
            <a:ext cx="10169186" cy="1195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Prise de note :</a:t>
            </a:r>
          </a:p>
          <a:p>
            <a:pPr marL="0" indent="0">
              <a:buNone/>
            </a:pPr>
            <a:r>
              <a:rPr lang="fr-FR" dirty="0" smtClean="0">
                <a:solidFill>
                  <a:schemeClr val="tx1"/>
                </a:solidFill>
              </a:rPr>
              <a:t>En répliquant les données, celles-ci existent partout et plusieurs fois. Il faut donc toujours plus de serveurs et donc d’énergie pour nous servir Internet.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81192" y="4884414"/>
            <a:ext cx="3591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Quel problème cela pose-t-il ?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97" y="2785499"/>
            <a:ext cx="2589414" cy="195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40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Questions éthiques</a:t>
            </a:r>
            <a:endParaRPr lang="fr-FR" dirty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581192" y="2105735"/>
            <a:ext cx="10664288" cy="563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Internet et son système décentralisé posent quelques problèmes techniques et éthiques.</a:t>
            </a:r>
          </a:p>
          <a:p>
            <a:pPr marL="0" indent="0">
              <a:buNone/>
            </a:pPr>
            <a:r>
              <a:rPr lang="fr-FR" dirty="0" smtClean="0"/>
              <a:t>Lesquels selon vous ?</a:t>
            </a:r>
            <a:endParaRPr lang="fr-FR" dirty="0"/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81192" y="2777177"/>
            <a:ext cx="10664288" cy="563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#1 : Hacking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581192" y="3448619"/>
            <a:ext cx="10169186" cy="1195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Prise de note :</a:t>
            </a:r>
          </a:p>
          <a:p>
            <a:pPr marL="0" indent="0">
              <a:buNone/>
            </a:pPr>
            <a:r>
              <a:rPr lang="fr-FR" dirty="0">
                <a:solidFill>
                  <a:schemeClr val="tx1"/>
                </a:solidFill>
              </a:rPr>
              <a:t>Une attaque, c'est le fait d'accéder à des données privées sans en avoir l'autorisation</a:t>
            </a:r>
            <a:r>
              <a:rPr lang="fr-FR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fr-FR" dirty="0">
                <a:solidFill>
                  <a:schemeClr val="tx1"/>
                </a:solidFill>
              </a:rPr>
              <a:t>Sur un système décentralisé (que nous utilisons aujourd'hui), les données sont répliquées partout... y accéder devient donc plus simple.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581192" y="5338119"/>
            <a:ext cx="10169186" cy="60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chemeClr val="tx1"/>
                </a:solidFill>
              </a:rPr>
              <a:t>En 2017, 700 millions d'attaques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504" y="5278791"/>
            <a:ext cx="409833" cy="40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15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Questions éthiques</a:t>
            </a:r>
            <a:endParaRPr lang="fr-FR" dirty="0"/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07052" y="2086416"/>
            <a:ext cx="10664288" cy="563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#2 : Environnement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581192" y="2786459"/>
            <a:ext cx="9358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Explication : nous </a:t>
            </a:r>
            <a:r>
              <a:rPr lang="fr-FR" dirty="0"/>
              <a:t>stockons des données. Quand je poste une image, vidéo, texte, il est stocké sur plusieurs serveurs.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2" y="4021533"/>
            <a:ext cx="3937592" cy="260580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021" y="4021533"/>
            <a:ext cx="3929700" cy="260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38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 chiffre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07052" y="2086416"/>
            <a:ext cx="10664288" cy="563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u="sng" dirty="0" err="1"/>
              <a:t>Ecologie</a:t>
            </a:r>
            <a:r>
              <a:rPr lang="en-US" u="sng" dirty="0"/>
              <a:t> :  source </a:t>
            </a:r>
            <a:r>
              <a:rPr lang="en-US" u="sng" dirty="0" err="1"/>
              <a:t>greenpeace</a:t>
            </a:r>
            <a:r>
              <a:rPr lang="en-US" u="sng" dirty="0"/>
              <a:t> / WWF / ONU</a:t>
            </a:r>
            <a:endParaRPr lang="fr-FR" u="sng" dirty="0"/>
          </a:p>
        </p:txBody>
      </p:sp>
      <p:sp>
        <p:nvSpPr>
          <p:cNvPr id="4" name="ZoneTexte 3"/>
          <p:cNvSpPr txBox="1"/>
          <p:nvPr/>
        </p:nvSpPr>
        <p:spPr>
          <a:xfrm>
            <a:off x="507052" y="2786459"/>
            <a:ext cx="9358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Une donnée (vidéo </a:t>
            </a:r>
            <a:r>
              <a:rPr lang="fr-FR" dirty="0" err="1"/>
              <a:t>youtube</a:t>
            </a:r>
            <a:r>
              <a:rPr lang="fr-FR" dirty="0"/>
              <a:t>, mail, fichier </a:t>
            </a:r>
            <a:r>
              <a:rPr lang="fr-FR" dirty="0" err="1"/>
              <a:t>google</a:t>
            </a:r>
            <a:r>
              <a:rPr lang="fr-FR" dirty="0"/>
              <a:t> drive, </a:t>
            </a:r>
            <a:r>
              <a:rPr lang="fr-FR" dirty="0" err="1"/>
              <a:t>etc</a:t>
            </a:r>
            <a:r>
              <a:rPr lang="fr-FR" dirty="0"/>
              <a:t>) parcourt en moyenne 15 000 km.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507052" y="3762643"/>
            <a:ext cx="9358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 </a:t>
            </a:r>
            <a:r>
              <a:rPr lang="fr-FR" dirty="0" err="1"/>
              <a:t>datacenter</a:t>
            </a:r>
            <a:r>
              <a:rPr lang="fr-FR" dirty="0"/>
              <a:t> = 30 000 </a:t>
            </a:r>
            <a:r>
              <a:rPr lang="fr-FR" dirty="0" smtClean="0"/>
              <a:t>habitants</a:t>
            </a:r>
          </a:p>
          <a:p>
            <a:r>
              <a:rPr lang="fr-FR" dirty="0" smtClean="0"/>
              <a:t>Google </a:t>
            </a:r>
            <a:r>
              <a:rPr lang="fr-FR" dirty="0"/>
              <a:t>dispose de 40 </a:t>
            </a:r>
            <a:r>
              <a:rPr lang="fr-FR" dirty="0" err="1"/>
              <a:t>datacenters</a:t>
            </a:r>
            <a:r>
              <a:rPr lang="fr-FR" dirty="0"/>
              <a:t>.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07052" y="4607021"/>
            <a:ext cx="9358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Une vidéo de 45mins sur </a:t>
            </a:r>
            <a:r>
              <a:rPr lang="fr-FR" dirty="0" err="1"/>
              <a:t>Netflix</a:t>
            </a:r>
            <a:r>
              <a:rPr lang="fr-FR" dirty="0"/>
              <a:t> en 720p, c'est 3 douches de 15 minutes</a:t>
            </a:r>
          </a:p>
        </p:txBody>
      </p:sp>
    </p:spTree>
    <p:extLst>
      <p:ext uri="{BB962C8B-B14F-4D97-AF65-F5344CB8AC3E}">
        <p14:creationId xmlns:p14="http://schemas.microsoft.com/office/powerpoint/2010/main" val="210242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Solutions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507051" y="2300427"/>
            <a:ext cx="9358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Détruire ses </a:t>
            </a:r>
            <a:r>
              <a:rPr lang="fr-FR" dirty="0" smtClean="0"/>
              <a:t>mails !</a:t>
            </a:r>
          </a:p>
          <a:p>
            <a:r>
              <a:rPr lang="fr-FR" dirty="0" smtClean="0"/>
              <a:t>1 </a:t>
            </a:r>
            <a:r>
              <a:rPr lang="fr-FR" dirty="0"/>
              <a:t>mail c’est 10g de CO2, soit une ampoule basse consommation pendant 1 heure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507051" y="3191553"/>
            <a:ext cx="9358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Éteindre aussi souvent que possible ses appareils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07050" y="3915043"/>
            <a:ext cx="93582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Utiliser de l’énergie renouvelable, à l’image de ces grandes entreprises :</a:t>
            </a:r>
          </a:p>
          <a:p>
            <a:endParaRPr lang="fr-FR" dirty="0"/>
          </a:p>
          <a:p>
            <a:r>
              <a:rPr lang="fr-FR" dirty="0" smtClean="0"/>
              <a:t>Apple </a:t>
            </a:r>
            <a:r>
              <a:rPr lang="fr-FR" dirty="0"/>
              <a:t>(100 </a:t>
            </a:r>
            <a:r>
              <a:rPr lang="fr-FR" dirty="0" smtClean="0"/>
              <a:t>%)</a:t>
            </a:r>
          </a:p>
          <a:p>
            <a:r>
              <a:rPr lang="fr-FR" dirty="0" smtClean="0"/>
              <a:t>Yahoo </a:t>
            </a:r>
            <a:r>
              <a:rPr lang="fr-FR" dirty="0"/>
              <a:t>! (73</a:t>
            </a:r>
            <a:r>
              <a:rPr lang="fr-FR" dirty="0" smtClean="0"/>
              <a:t>%)</a:t>
            </a:r>
          </a:p>
          <a:p>
            <a:r>
              <a:rPr lang="fr-FR" dirty="0" smtClean="0"/>
              <a:t>Facebook </a:t>
            </a:r>
            <a:r>
              <a:rPr lang="fr-FR" dirty="0"/>
              <a:t>(49</a:t>
            </a:r>
            <a:r>
              <a:rPr lang="fr-FR" dirty="0" smtClean="0"/>
              <a:t>%)</a:t>
            </a:r>
          </a:p>
          <a:p>
            <a:r>
              <a:rPr lang="fr-FR" dirty="0" smtClean="0"/>
              <a:t>Google </a:t>
            </a:r>
            <a:r>
              <a:rPr lang="fr-FR" dirty="0"/>
              <a:t>(46%)</a:t>
            </a:r>
          </a:p>
        </p:txBody>
      </p:sp>
    </p:spTree>
    <p:extLst>
      <p:ext uri="{BB962C8B-B14F-4D97-AF65-F5344CB8AC3E}">
        <p14:creationId xmlns:p14="http://schemas.microsoft.com/office/powerpoint/2010/main" val="5975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fr-FR" dirty="0" smtClean="0"/>
              <a:t>Introduction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81192" y="2182633"/>
            <a:ext cx="9217152" cy="648031"/>
          </a:xfrm>
        </p:spPr>
        <p:txBody>
          <a:bodyPr/>
          <a:lstStyle/>
          <a:p>
            <a:r>
              <a:rPr lang="fr-FR" dirty="0"/>
              <a:t>Internet ? Evidemment que je sais ce que c'est !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595505" y="2830664"/>
            <a:ext cx="10664288" cy="112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u="sng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Prise de note :</a:t>
            </a:r>
          </a:p>
          <a:p>
            <a:pPr marL="0" indent="0">
              <a:buNone/>
            </a:pPr>
            <a:r>
              <a:rPr lang="fr-FR" dirty="0" smtClean="0"/>
              <a:t>Internet </a:t>
            </a:r>
            <a:r>
              <a:rPr lang="fr-FR" dirty="0"/>
              <a:t>est un système immense de télécommunications informatiques développé au niveau international, qui permet d'accéder à des données de toutes sortes, textes, musique, vidéos, photos, grâce à un codage universalisé.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626467" y="3818151"/>
            <a:ext cx="10664288" cy="112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700" u="sng" dirty="0" smtClean="0"/>
              <a:t>Autrement dit :</a:t>
            </a:r>
          </a:p>
          <a:p>
            <a:pPr marL="0" indent="0">
              <a:buNone/>
            </a:pPr>
            <a:r>
              <a:rPr lang="fr-FR" sz="1700" dirty="0" smtClean="0"/>
              <a:t>Ce </a:t>
            </a:r>
            <a:r>
              <a:rPr lang="fr-FR" sz="1700" dirty="0"/>
              <a:t>sont des ordinateurs connectés entre eux</a:t>
            </a:r>
          </a:p>
        </p:txBody>
      </p:sp>
    </p:spTree>
    <p:extLst>
      <p:ext uri="{BB962C8B-B14F-4D97-AF65-F5344CB8AC3E}">
        <p14:creationId xmlns:p14="http://schemas.microsoft.com/office/powerpoint/2010/main" val="140174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Internet et le web</a:t>
            </a:r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81192" y="2039510"/>
            <a:ext cx="9217152" cy="6480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Internet et le web, c’est pareil non ? 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595505" y="2830664"/>
            <a:ext cx="10664288" cy="112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u="sng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Prise de note :</a:t>
            </a:r>
          </a:p>
          <a:p>
            <a:pPr marL="0" indent="0">
              <a:buNone/>
            </a:pPr>
            <a:r>
              <a:rPr lang="fr-FR" dirty="0" smtClean="0"/>
              <a:t>Le web, c'est </a:t>
            </a:r>
            <a:r>
              <a:rPr lang="fr-FR" dirty="0"/>
              <a:t>le système qui nous permet de voir des sites </a:t>
            </a:r>
            <a:r>
              <a:rPr lang="fr-FR" dirty="0" err="1"/>
              <a:t>internets</a:t>
            </a:r>
            <a:r>
              <a:rPr lang="fr-FR" dirty="0"/>
              <a:t> (</a:t>
            </a:r>
            <a:r>
              <a:rPr lang="fr-FR" dirty="0" err="1"/>
              <a:t>youtube</a:t>
            </a:r>
            <a:r>
              <a:rPr lang="fr-FR" dirty="0"/>
              <a:t>, </a:t>
            </a:r>
            <a:r>
              <a:rPr lang="fr-FR" dirty="0" err="1"/>
              <a:t>facebook</a:t>
            </a:r>
            <a:r>
              <a:rPr lang="fr-FR" dirty="0"/>
              <a:t>, la poste, </a:t>
            </a:r>
            <a:r>
              <a:rPr lang="fr-FR" dirty="0" err="1"/>
              <a:t>etc</a:t>
            </a:r>
            <a:r>
              <a:rPr lang="fr-FR" dirty="0" smtClean="0"/>
              <a:t>). On appelle ça un </a:t>
            </a:r>
            <a:r>
              <a:rPr lang="fr-FR" b="1" dirty="0" smtClean="0"/>
              <a:t>service</a:t>
            </a:r>
            <a:r>
              <a:rPr lang="fr-FR" dirty="0" smtClean="0"/>
              <a:t> d’internet,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595505" y="4094921"/>
            <a:ext cx="9095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web n'est qu'un des services accessibles via Internet, et il y en a bien d'autre.</a:t>
            </a:r>
          </a:p>
        </p:txBody>
      </p:sp>
    </p:spTree>
    <p:extLst>
      <p:ext uri="{BB962C8B-B14F-4D97-AF65-F5344CB8AC3E}">
        <p14:creationId xmlns:p14="http://schemas.microsoft.com/office/powerpoint/2010/main" val="58621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services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81193" y="2660822"/>
            <a:ext cx="11029615" cy="512442"/>
          </a:xfrm>
        </p:spPr>
        <p:txBody>
          <a:bodyPr/>
          <a:lstStyle/>
          <a:p>
            <a:r>
              <a:rPr lang="fr-FR" dirty="0" smtClean="0"/>
              <a:t>Il </a:t>
            </a:r>
            <a:r>
              <a:rPr lang="fr-FR" dirty="0"/>
              <a:t>est possible d'envoyer un mail sans utiliser le web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581192" y="2180496"/>
            <a:ext cx="1611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 votre avis :</a:t>
            </a:r>
            <a:endParaRPr lang="fr-FR" dirty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581193" y="3101546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Il est </a:t>
            </a:r>
            <a:r>
              <a:rPr lang="fr-FR" dirty="0"/>
              <a:t>possible d'aller sur le site de la NASA sans utiliser le web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581193" y="3578335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Il </a:t>
            </a:r>
            <a:r>
              <a:rPr lang="fr-FR" dirty="0"/>
              <a:t>est possible d'envoyer un fichier à un quelqu'un sans utiliser le web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581193" y="4090777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Il </a:t>
            </a:r>
            <a:r>
              <a:rPr lang="fr-FR" dirty="0"/>
              <a:t>est possible de jouer en multijoueur à </a:t>
            </a:r>
            <a:r>
              <a:rPr lang="fr-FR" dirty="0" err="1"/>
              <a:t>fortnite</a:t>
            </a:r>
            <a:r>
              <a:rPr lang="fr-FR" dirty="0"/>
              <a:t> sans utiliser internet</a:t>
            </a:r>
          </a:p>
        </p:txBody>
      </p:sp>
    </p:spTree>
    <p:extLst>
      <p:ext uri="{BB962C8B-B14F-4D97-AF65-F5344CB8AC3E}">
        <p14:creationId xmlns:p14="http://schemas.microsoft.com/office/powerpoint/2010/main" val="218758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Résumé</a:t>
            </a:r>
            <a:endParaRPr lang="fr-FR" dirty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581192" y="2254015"/>
            <a:ext cx="10664288" cy="112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u="sng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Prise de note :</a:t>
            </a:r>
          </a:p>
          <a:p>
            <a:pPr marL="0" indent="0">
              <a:buNone/>
            </a:pPr>
            <a:r>
              <a:rPr lang="fr-FR" dirty="0"/>
              <a:t>Internet, c'est ce qui permet aux machines d'être connectées </a:t>
            </a:r>
            <a:r>
              <a:rPr lang="fr-FR" dirty="0" smtClean="0"/>
              <a:t>entre-elles,</a:t>
            </a:r>
          </a:p>
          <a:p>
            <a:pPr marL="0" indent="0">
              <a:buNone/>
            </a:pPr>
            <a:r>
              <a:rPr lang="fr-FR" dirty="0" smtClean="0"/>
              <a:t>Le </a:t>
            </a:r>
            <a:r>
              <a:rPr lang="fr-FR" dirty="0"/>
              <a:t>web, c'est un service d'internet qui permet de voir des sites internet.</a:t>
            </a:r>
          </a:p>
        </p:txBody>
      </p:sp>
    </p:spTree>
    <p:extLst>
      <p:ext uri="{BB962C8B-B14F-4D97-AF65-F5344CB8AC3E}">
        <p14:creationId xmlns:p14="http://schemas.microsoft.com/office/powerpoint/2010/main" val="28502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BOOM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81193" y="2660822"/>
            <a:ext cx="11029615" cy="512442"/>
          </a:xfrm>
        </p:spPr>
        <p:txBody>
          <a:bodyPr/>
          <a:lstStyle/>
          <a:p>
            <a:r>
              <a:rPr lang="fr-FR" dirty="0"/>
              <a:t>de - 4 000 000 av JC  jusqu'en -3500 av JC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581192" y="2180496"/>
            <a:ext cx="9791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Je veux dire "coucou" à une personne habitant à 50km de chez </a:t>
            </a:r>
            <a:r>
              <a:rPr lang="fr-FR" dirty="0" smtClean="0"/>
              <a:t>moi, comment faire ?</a:t>
            </a:r>
            <a:endParaRPr lang="fr-FR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980728" y="3062270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En courant ! </a:t>
            </a:r>
            <a:r>
              <a:rPr lang="fr-FR" dirty="0" smtClean="0">
                <a:sym typeface="Wingdings" panose="05000000000000000000" pitchFamily="2" charset="2"/>
              </a:rPr>
              <a:t> 6h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581192" y="3719939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de -3500 av JC jusqu'en 1794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980727" y="4153116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En cheval ! </a:t>
            </a:r>
            <a:r>
              <a:rPr lang="fr-FR" dirty="0" smtClean="0">
                <a:sym typeface="Wingdings" panose="05000000000000000000" pitchFamily="2" charset="2"/>
              </a:rPr>
              <a:t> 2h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581192" y="4756003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de 1794 jusqu'en 1876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980726" y="5189180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Le télégramme ! </a:t>
            </a:r>
            <a:r>
              <a:rPr lang="fr-FR" dirty="0" smtClean="0">
                <a:sym typeface="Wingdings" panose="05000000000000000000" pitchFamily="2" charset="2"/>
              </a:rPr>
              <a:t> 30 minutes</a:t>
            </a:r>
            <a:endParaRPr lang="fr-FR" dirty="0"/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581192" y="5792067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de 1876 à aujourd'hui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980726" y="6225244"/>
            <a:ext cx="11029615" cy="51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Internet ! -&gt; 0,005 sec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09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 internet ?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581192" y="2278728"/>
            <a:ext cx="10664288" cy="358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u="sng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1969 : ARPANET</a:t>
            </a:r>
          </a:p>
          <a:p>
            <a:pPr marL="0" indent="0">
              <a:buNone/>
            </a:pPr>
            <a:r>
              <a:rPr lang="fr-FR" u="sng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1983 : INTERNET</a:t>
            </a:r>
          </a:p>
          <a:p>
            <a:pPr marL="0" indent="0">
              <a:buNone/>
            </a:pPr>
            <a:r>
              <a:rPr lang="fr-FR" u="sng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1987 : 10 000 ordinateurs connectés</a:t>
            </a:r>
          </a:p>
          <a:p>
            <a:pPr marL="0" indent="0">
              <a:buNone/>
            </a:pPr>
            <a:r>
              <a:rPr lang="fr-FR" u="sng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1989 : 100 000 </a:t>
            </a:r>
            <a:r>
              <a:rPr lang="fr-FR" u="sng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ordinateurs </a:t>
            </a:r>
            <a:r>
              <a:rPr lang="fr-FR" u="sng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connectés</a:t>
            </a:r>
          </a:p>
          <a:p>
            <a:pPr marL="0" indent="0">
              <a:buNone/>
            </a:pPr>
            <a:r>
              <a:rPr lang="fr-FR" u="sng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2000 : EXPLOSION</a:t>
            </a:r>
            <a:endParaRPr lang="fr-FR" u="sng" dirty="0">
              <a:solidFill>
                <a:schemeClr val="accent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407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Internet est moche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581192" y="2278728"/>
            <a:ext cx="10664288" cy="358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Lien vers la vidéo : </a:t>
            </a:r>
            <a:r>
              <a:rPr lang="fr-FR" dirty="0">
                <a:hlinkClick r:id="rId2"/>
              </a:rPr>
              <a:t>https://www.youtube.com/watch?v=NqFKzqp2qXw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36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Internet est moche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2" y="2373883"/>
            <a:ext cx="5827846" cy="408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2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vidende">
  <a:themeElements>
    <a:clrScheme name="Dividende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e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e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B61EAB5F-88FC-4FAE-AE3C-037A3C365E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44C90D-2A62-4985-9618-3460247437B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8A2F88-55C5-4ED1-9541-807C65424763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16c05727-aa75-4e4a-9b5f-8a80a1165891"/>
    <ds:schemaRef ds:uri="http://purl.org/dc/terms/"/>
    <ds:schemaRef ds:uri="71af3243-3dd4-4a8d-8c0d-dd76da1f02a5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TM03457464[[fn=Dividende]]</Template>
  <TotalTime>0</TotalTime>
  <Words>713</Words>
  <Application>Microsoft Office PowerPoint</Application>
  <PresentationFormat>Grand écran</PresentationFormat>
  <Paragraphs>88</Paragraphs>
  <Slides>16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1" baseType="lpstr">
      <vt:lpstr>Calibri</vt:lpstr>
      <vt:lpstr>Gill Sans MT</vt:lpstr>
      <vt:lpstr>Wingdings</vt:lpstr>
      <vt:lpstr>Wingdings 2</vt:lpstr>
      <vt:lpstr>Dividende</vt:lpstr>
      <vt:lpstr>Internet</vt:lpstr>
      <vt:lpstr>Introduction</vt:lpstr>
      <vt:lpstr>Internet et le web</vt:lpstr>
      <vt:lpstr>Les services</vt:lpstr>
      <vt:lpstr>Résumé</vt:lpstr>
      <vt:lpstr>BOOM</vt:lpstr>
      <vt:lpstr>Et internet ?</vt:lpstr>
      <vt:lpstr>Internet est moche</vt:lpstr>
      <vt:lpstr>Internet est moche</vt:lpstr>
      <vt:lpstr>Internet c'est quoi ?</vt:lpstr>
      <vt:lpstr>Fonctionnement</vt:lpstr>
      <vt:lpstr>Fonctionnement</vt:lpstr>
      <vt:lpstr>Questions éthiques</vt:lpstr>
      <vt:lpstr>Questions éthiques</vt:lpstr>
      <vt:lpstr>En chiffre</vt:lpstr>
      <vt:lpstr>Solutions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2020-02-23T17:12:00Z</dcterms:created>
  <dcterms:modified xsi:type="dcterms:W3CDTF">2020-04-05T14:38:00Z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